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jPlf6UIYd/hTFUarDbq4PXAjc/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309fb4a1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309fb4a1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3d15db7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3d15db7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3d15db7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3d15db7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3d15db7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3d15db7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e301a268c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e301a268c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301a268c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301a268c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301a268c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301a268c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301a268c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301a268c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301a268c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301a268c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301a268c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301a268c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301a268c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e301a268c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301a268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301a268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302e8cf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302e8cf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309fb4a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309fb4a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" name="Google Shape;1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" name="Google Shape;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nishtha2405/Campus-Placement-Prediction-Using-Machine-Learning/blob/main/Placement_pred_dataset.csv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1.jp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body"/>
          </p:nvPr>
        </p:nvSpPr>
        <p:spPr>
          <a:xfrm>
            <a:off x="311700" y="3319450"/>
            <a:ext cx="39999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Deeksha Rai (2000270100067)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Navneet Agarwal (2000270100105)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Nikhil Jaiswal (2000270100109)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Nishtha Pandey (2000270100110)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"/>
          <p:cNvSpPr txBox="1"/>
          <p:nvPr>
            <p:ph idx="2" type="body"/>
          </p:nvPr>
        </p:nvSpPr>
        <p:spPr>
          <a:xfrm>
            <a:off x="7043525" y="3416200"/>
            <a:ext cx="2039400" cy="1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MS. NEERJA ARORA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(CSE DEPARTMENT)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4663" y="1293912"/>
            <a:ext cx="962325" cy="8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546150" y="2190125"/>
            <a:ext cx="56745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CAMPUS </a:t>
            </a:r>
            <a:r>
              <a:rPr b="1" lang="en" sz="1800" u="sng">
                <a:latin typeface="Times New Roman"/>
                <a:ea typeface="Times New Roman"/>
                <a:cs typeface="Times New Roman"/>
                <a:sym typeface="Times New Roman"/>
              </a:rPr>
              <a:t>RECRUITMENT SYSTEM</a:t>
            </a:r>
            <a:r>
              <a:rPr b="1" i="0" lang="en" sz="1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INTEGRATED WITH PREDICTIVE INTELLIGENCE</a:t>
            </a:r>
            <a:endParaRPr b="1" i="0" sz="18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1815725" y="586350"/>
            <a:ext cx="492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AJAY KUMAR GARG ENGINEERING COLLEGE, GHAZIABAD</a:t>
            </a:r>
            <a:endParaRPr b="1" i="0" sz="14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636075" y="105250"/>
            <a:ext cx="517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YEAR PROJECT PRESENTATION</a:t>
            </a:r>
            <a:endParaRPr b="1" i="0" sz="17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e309fb4a19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725" y="710200"/>
            <a:ext cx="5784600" cy="41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e309fb4a19_1_5"/>
          <p:cNvSpPr txBox="1"/>
          <p:nvPr/>
        </p:nvSpPr>
        <p:spPr>
          <a:xfrm>
            <a:off x="1407175" y="155275"/>
            <a:ext cx="6249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DATA FLOW DIAGRAM</a:t>
            </a:r>
            <a:endParaRPr b="1" sz="22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/>
          <p:nvPr>
            <p:ph type="title"/>
          </p:nvPr>
        </p:nvSpPr>
        <p:spPr>
          <a:xfrm>
            <a:off x="79900" y="-82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 u="sng"/>
              <a:t>Level 1 DFD</a:t>
            </a:r>
            <a:endParaRPr sz="620" u="sng"/>
          </a:p>
        </p:txBody>
      </p:sp>
      <p:sp>
        <p:nvSpPr>
          <p:cNvPr id="236" name="Google Shape;236;p9"/>
          <p:cNvSpPr/>
          <p:nvPr/>
        </p:nvSpPr>
        <p:spPr>
          <a:xfrm>
            <a:off x="3707425" y="319525"/>
            <a:ext cx="1600800" cy="525300"/>
          </a:xfrm>
          <a:prstGeom prst="rect">
            <a:avLst/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Login/register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236688" y="1579175"/>
            <a:ext cx="1600800" cy="5253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Student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6741525" y="1579175"/>
            <a:ext cx="1600800" cy="5253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Coordinator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6741514" y="2571738"/>
            <a:ext cx="1600800" cy="5253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 Job Opportunities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2099214" y="2628513"/>
            <a:ext cx="1600800" cy="5253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Profile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147502" y="2628488"/>
            <a:ext cx="1600800" cy="5253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Job Opportunities</a:t>
            </a:r>
            <a:endParaRPr b="0" i="0" sz="11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2" name="Google Shape;242;p9"/>
          <p:cNvCxnSpPr>
            <a:stCxn id="236" idx="2"/>
            <a:endCxn id="238" idx="0"/>
          </p:cNvCxnSpPr>
          <p:nvPr/>
        </p:nvCxnSpPr>
        <p:spPr>
          <a:xfrm flipH="1" rot="-5400000">
            <a:off x="5657725" y="-305075"/>
            <a:ext cx="734400" cy="3034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9"/>
          <p:cNvCxnSpPr>
            <a:stCxn id="237" idx="0"/>
            <a:endCxn id="236" idx="2"/>
          </p:cNvCxnSpPr>
          <p:nvPr/>
        </p:nvCxnSpPr>
        <p:spPr>
          <a:xfrm rot="-5400000">
            <a:off x="2905288" y="-23425"/>
            <a:ext cx="734400" cy="2470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9"/>
          <p:cNvCxnSpPr>
            <a:stCxn id="237" idx="2"/>
            <a:endCxn id="240" idx="0"/>
          </p:cNvCxnSpPr>
          <p:nvPr/>
        </p:nvCxnSpPr>
        <p:spPr>
          <a:xfrm flipH="1" rot="-5400000">
            <a:off x="2206288" y="1935275"/>
            <a:ext cx="524100" cy="8625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9"/>
          <p:cNvCxnSpPr>
            <a:stCxn id="241" idx="0"/>
            <a:endCxn id="237" idx="2"/>
          </p:cNvCxnSpPr>
          <p:nvPr/>
        </p:nvCxnSpPr>
        <p:spPr>
          <a:xfrm rot="-5400000">
            <a:off x="1230502" y="1821788"/>
            <a:ext cx="524100" cy="1089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9"/>
          <p:cNvCxnSpPr>
            <a:stCxn id="239" idx="0"/>
            <a:endCxn id="238" idx="2"/>
          </p:cNvCxnSpPr>
          <p:nvPr/>
        </p:nvCxnSpPr>
        <p:spPr>
          <a:xfrm rot="-5400000">
            <a:off x="7308514" y="2337738"/>
            <a:ext cx="4674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9"/>
          <p:cNvSpPr/>
          <p:nvPr/>
        </p:nvSpPr>
        <p:spPr>
          <a:xfrm>
            <a:off x="6741524" y="3500788"/>
            <a:ext cx="1600800" cy="525300"/>
          </a:xfrm>
          <a:prstGeom prst="rect">
            <a:avLst/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Check Students List who apply for the opportunity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147502" y="3415800"/>
            <a:ext cx="1600800" cy="525300"/>
          </a:xfrm>
          <a:prstGeom prst="rect">
            <a:avLst/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Apply for Job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9"/>
          <p:cNvCxnSpPr>
            <a:stCxn id="248" idx="0"/>
            <a:endCxn id="241" idx="2"/>
          </p:cNvCxnSpPr>
          <p:nvPr/>
        </p:nvCxnSpPr>
        <p:spPr>
          <a:xfrm rot="-5400000">
            <a:off x="817252" y="3284550"/>
            <a:ext cx="261900" cy="600"/>
          </a:xfrm>
          <a:prstGeom prst="bentConnector3">
            <a:avLst>
              <a:gd fmla="val 5002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9"/>
          <p:cNvCxnSpPr>
            <a:stCxn id="247" idx="0"/>
            <a:endCxn id="239" idx="2"/>
          </p:cNvCxnSpPr>
          <p:nvPr/>
        </p:nvCxnSpPr>
        <p:spPr>
          <a:xfrm rot="-5400000">
            <a:off x="7340324" y="3298588"/>
            <a:ext cx="4038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9"/>
          <p:cNvSpPr/>
          <p:nvPr/>
        </p:nvSpPr>
        <p:spPr>
          <a:xfrm>
            <a:off x="4149700" y="1579163"/>
            <a:ext cx="1600800" cy="5253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Admin/ TnP Cell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147202" y="4429825"/>
            <a:ext cx="1600800" cy="525300"/>
          </a:xfrm>
          <a:prstGeom prst="rect">
            <a:avLst/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Track application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9"/>
          <p:cNvCxnSpPr>
            <a:stCxn id="248" idx="2"/>
            <a:endCxn id="252" idx="0"/>
          </p:cNvCxnSpPr>
          <p:nvPr/>
        </p:nvCxnSpPr>
        <p:spPr>
          <a:xfrm flipH="1">
            <a:off x="947602" y="3941100"/>
            <a:ext cx="300" cy="488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9"/>
          <p:cNvSpPr/>
          <p:nvPr/>
        </p:nvSpPr>
        <p:spPr>
          <a:xfrm>
            <a:off x="6741827" y="4203150"/>
            <a:ext cx="1600800" cy="525300"/>
          </a:xfrm>
          <a:prstGeom prst="rect">
            <a:avLst/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Conduct Recruitment Process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2037102" y="3415800"/>
            <a:ext cx="1600800" cy="525300"/>
          </a:xfrm>
          <a:prstGeom prst="rect">
            <a:avLst/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Update Profile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2099227" y="4429825"/>
            <a:ext cx="1600800" cy="525300"/>
          </a:xfrm>
          <a:prstGeom prst="rect">
            <a:avLst/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Predict Chances Of them being placed in the specific company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9"/>
          <p:cNvCxnSpPr/>
          <p:nvPr/>
        </p:nvCxnSpPr>
        <p:spPr>
          <a:xfrm flipH="1" rot="10800000">
            <a:off x="974350" y="4218875"/>
            <a:ext cx="1916400" cy="1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9"/>
          <p:cNvCxnSpPr>
            <a:endCxn id="256" idx="0"/>
          </p:cNvCxnSpPr>
          <p:nvPr/>
        </p:nvCxnSpPr>
        <p:spPr>
          <a:xfrm>
            <a:off x="2890927" y="4197325"/>
            <a:ext cx="8700" cy="232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9"/>
          <p:cNvCxnSpPr>
            <a:endCxn id="251" idx="0"/>
          </p:cNvCxnSpPr>
          <p:nvPr/>
        </p:nvCxnSpPr>
        <p:spPr>
          <a:xfrm>
            <a:off x="4950100" y="1220663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9"/>
          <p:cNvSpPr/>
          <p:nvPr/>
        </p:nvSpPr>
        <p:spPr>
          <a:xfrm>
            <a:off x="4272202" y="2625575"/>
            <a:ext cx="1600800" cy="525300"/>
          </a:xfrm>
          <a:prstGeom prst="rect">
            <a:avLst/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Update and view Student as well as Recruiters details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9"/>
          <p:cNvCxnSpPr/>
          <p:nvPr/>
        </p:nvCxnSpPr>
        <p:spPr>
          <a:xfrm>
            <a:off x="5341325" y="2122150"/>
            <a:ext cx="0" cy="5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/>
          <p:nvPr>
            <p:ph type="title"/>
          </p:nvPr>
        </p:nvSpPr>
        <p:spPr>
          <a:xfrm>
            <a:off x="0" y="0"/>
            <a:ext cx="852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>
                <a:latin typeface="Times New Roman"/>
                <a:ea typeface="Times New Roman"/>
                <a:cs typeface="Times New Roman"/>
                <a:sym typeface="Times New Roman"/>
              </a:rPr>
              <a:t>ER  Diagram</a:t>
            </a:r>
            <a:endParaRPr b="1" sz="2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7" name="Google Shape;267;p13"/>
          <p:cNvGrpSpPr/>
          <p:nvPr/>
        </p:nvGrpSpPr>
        <p:grpSpPr>
          <a:xfrm>
            <a:off x="3318482" y="2256385"/>
            <a:ext cx="1451702" cy="972367"/>
            <a:chOff x="3316100" y="2256385"/>
            <a:chExt cx="1451702" cy="972367"/>
          </a:xfrm>
        </p:grpSpPr>
        <p:sp>
          <p:nvSpPr>
            <p:cNvPr id="268" name="Google Shape;268;p1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Vestulum congue tempus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1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70" name="Google Shape;2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025" y="611475"/>
            <a:ext cx="4819774" cy="453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 txBox="1"/>
          <p:nvPr>
            <p:ph type="title"/>
          </p:nvPr>
        </p:nvSpPr>
        <p:spPr>
          <a:xfrm>
            <a:off x="243100" y="106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                               USE CASE DIAGRAM</a:t>
            </a:r>
            <a:endParaRPr b="1" sz="1620"/>
          </a:p>
        </p:txBody>
      </p:sp>
      <p:pic>
        <p:nvPicPr>
          <p:cNvPr id="276" name="Google Shape;276;p11"/>
          <p:cNvPicPr preferRelativeResize="0"/>
          <p:nvPr/>
        </p:nvPicPr>
        <p:blipFill rotWithShape="1">
          <a:blip r:embed="rId3">
            <a:alphaModFix/>
          </a:blip>
          <a:srcRect b="2883" l="11599" r="11935" t="2590"/>
          <a:stretch/>
        </p:blipFill>
        <p:spPr>
          <a:xfrm>
            <a:off x="1552550" y="577450"/>
            <a:ext cx="5557074" cy="429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10"/>
          <p:cNvCxnSpPr>
            <a:stCxn id="282" idx="2"/>
            <a:endCxn id="283" idx="1"/>
          </p:cNvCxnSpPr>
          <p:nvPr/>
        </p:nvCxnSpPr>
        <p:spPr>
          <a:xfrm flipH="1" rot="10800000">
            <a:off x="914775" y="1317225"/>
            <a:ext cx="2625600" cy="1004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10"/>
          <p:cNvSpPr/>
          <p:nvPr/>
        </p:nvSpPr>
        <p:spPr>
          <a:xfrm rot="-5400000">
            <a:off x="-968475" y="2058975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155B54"/>
          </a:solidFill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ACQUISITION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3540363" y="105452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SPLIT DATA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3540363" y="299079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 ALGORITHMS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6134475" y="50553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DATA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6134475" y="1652875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DATA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6071625" y="2453125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071625" y="318333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" name="Google Shape;289;p10"/>
          <p:cNvCxnSpPr>
            <a:stCxn id="283" idx="3"/>
            <a:endCxn id="285" idx="1"/>
          </p:cNvCxnSpPr>
          <p:nvPr/>
        </p:nvCxnSpPr>
        <p:spPr>
          <a:xfrm flipH="1" rot="10800000">
            <a:off x="5560863" y="768174"/>
            <a:ext cx="573600" cy="549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p10"/>
          <p:cNvCxnSpPr>
            <a:stCxn id="283" idx="3"/>
            <a:endCxn id="286" idx="1"/>
          </p:cNvCxnSpPr>
          <p:nvPr/>
        </p:nvCxnSpPr>
        <p:spPr>
          <a:xfrm>
            <a:off x="5560863" y="1317174"/>
            <a:ext cx="573600" cy="598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10"/>
          <p:cNvCxnSpPr>
            <a:stCxn id="287" idx="1"/>
            <a:endCxn id="284" idx="3"/>
          </p:cNvCxnSpPr>
          <p:nvPr/>
        </p:nvCxnSpPr>
        <p:spPr>
          <a:xfrm flipH="1">
            <a:off x="5560725" y="2715775"/>
            <a:ext cx="510900" cy="537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p10"/>
          <p:cNvCxnSpPr>
            <a:stCxn id="288" idx="1"/>
            <a:endCxn id="284" idx="3"/>
          </p:cNvCxnSpPr>
          <p:nvPr/>
        </p:nvCxnSpPr>
        <p:spPr>
          <a:xfrm rot="10800000">
            <a:off x="5560725" y="3253388"/>
            <a:ext cx="510900" cy="192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10"/>
          <p:cNvSpPr/>
          <p:nvPr/>
        </p:nvSpPr>
        <p:spPr>
          <a:xfrm rot="-5400000">
            <a:off x="822725" y="209495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155B54"/>
          </a:solidFill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PRE-PROCESSING DATA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10"/>
          <p:cNvSpPr/>
          <p:nvPr/>
        </p:nvSpPr>
        <p:spPr>
          <a:xfrm rot="-5400000">
            <a:off x="-72887" y="2058975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155B54"/>
          </a:solidFill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SELECTION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5" name="Google Shape;295;p10"/>
          <p:cNvCxnSpPr>
            <a:stCxn id="283" idx="2"/>
            <a:endCxn id="284" idx="0"/>
          </p:cNvCxnSpPr>
          <p:nvPr/>
        </p:nvCxnSpPr>
        <p:spPr>
          <a:xfrm>
            <a:off x="4550613" y="1579824"/>
            <a:ext cx="0" cy="1410900"/>
          </a:xfrm>
          <a:prstGeom prst="straightConnector1">
            <a:avLst/>
          </a:prstGeom>
          <a:noFill/>
          <a:ln cap="flat" cmpd="sng" w="9525">
            <a:solidFill>
              <a:srgbClr val="D1D5D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10"/>
          <p:cNvSpPr/>
          <p:nvPr/>
        </p:nvSpPr>
        <p:spPr>
          <a:xfrm>
            <a:off x="6071550" y="3852775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KNN 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6071550" y="447283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8" name="Google Shape;298;p10"/>
          <p:cNvCxnSpPr/>
          <p:nvPr/>
        </p:nvCxnSpPr>
        <p:spPr>
          <a:xfrm>
            <a:off x="5817900" y="3435000"/>
            <a:ext cx="9000" cy="1321800"/>
          </a:xfrm>
          <a:prstGeom prst="straightConnector1">
            <a:avLst/>
          </a:prstGeom>
          <a:noFill/>
          <a:ln cap="flat" cmpd="sng" w="9525">
            <a:solidFill>
              <a:srgbClr val="D1D5D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10"/>
          <p:cNvCxnSpPr>
            <a:endCxn id="296" idx="1"/>
          </p:cNvCxnSpPr>
          <p:nvPr/>
        </p:nvCxnSpPr>
        <p:spPr>
          <a:xfrm>
            <a:off x="5817750" y="4109425"/>
            <a:ext cx="253800" cy="6000"/>
          </a:xfrm>
          <a:prstGeom prst="straightConnector1">
            <a:avLst/>
          </a:prstGeom>
          <a:noFill/>
          <a:ln cap="flat" cmpd="sng" w="9525">
            <a:solidFill>
              <a:srgbClr val="D1D5D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10"/>
          <p:cNvCxnSpPr>
            <a:endCxn id="297" idx="1"/>
          </p:cNvCxnSpPr>
          <p:nvPr/>
        </p:nvCxnSpPr>
        <p:spPr>
          <a:xfrm>
            <a:off x="5827050" y="4729788"/>
            <a:ext cx="244500" cy="5700"/>
          </a:xfrm>
          <a:prstGeom prst="straightConnector1">
            <a:avLst/>
          </a:prstGeom>
          <a:noFill/>
          <a:ln cap="flat" cmpd="sng" w="9525">
            <a:solidFill>
              <a:srgbClr val="D1D5D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10"/>
          <p:cNvSpPr/>
          <p:nvPr/>
        </p:nvSpPr>
        <p:spPr>
          <a:xfrm>
            <a:off x="3552738" y="415932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EVALUATE RESULTS</a:t>
            </a:r>
            <a:endParaRPr b="0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10"/>
          <p:cNvCxnSpPr>
            <a:stCxn id="284" idx="2"/>
            <a:endCxn id="301" idx="0"/>
          </p:cNvCxnSpPr>
          <p:nvPr/>
        </p:nvCxnSpPr>
        <p:spPr>
          <a:xfrm>
            <a:off x="4550613" y="3516099"/>
            <a:ext cx="12300" cy="643200"/>
          </a:xfrm>
          <a:prstGeom prst="straightConnector1">
            <a:avLst/>
          </a:prstGeom>
          <a:noFill/>
          <a:ln cap="flat" cmpd="sng" w="9525">
            <a:solidFill>
              <a:srgbClr val="D1D5D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10"/>
          <p:cNvSpPr txBox="1"/>
          <p:nvPr/>
        </p:nvSpPr>
        <p:spPr>
          <a:xfrm>
            <a:off x="206850" y="69375"/>
            <a:ext cx="517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OF ML MODEL</a:t>
            </a:r>
            <a:endParaRPr b="1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3d15db7ba_0_0"/>
          <p:cNvSpPr txBox="1"/>
          <p:nvPr/>
        </p:nvSpPr>
        <p:spPr>
          <a:xfrm>
            <a:off x="460875" y="138250"/>
            <a:ext cx="768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Dataset</a:t>
            </a: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g263d15db7b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1075"/>
            <a:ext cx="8839204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63d15db7b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1650"/>
            <a:ext cx="4175974" cy="21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63d15db7ba_0_5"/>
          <p:cNvSpPr txBox="1"/>
          <p:nvPr/>
        </p:nvSpPr>
        <p:spPr>
          <a:xfrm>
            <a:off x="931000" y="304175"/>
            <a:ext cx="530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Analysis: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g263d15db7b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600" y="793187"/>
            <a:ext cx="4498248" cy="18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63d15db7ba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049" y="2682375"/>
            <a:ext cx="3285150" cy="24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63d15db7ba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25" y="2758225"/>
            <a:ext cx="2923374" cy="23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3d15db7ba_0_16"/>
          <p:cNvSpPr txBox="1"/>
          <p:nvPr/>
        </p:nvSpPr>
        <p:spPr>
          <a:xfrm>
            <a:off x="285750" y="341050"/>
            <a:ext cx="530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of Different Models:</a:t>
            </a:r>
            <a:endParaRPr sz="22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g263d15db7ba_0_16"/>
          <p:cNvPicPr preferRelativeResize="0"/>
          <p:nvPr/>
        </p:nvPicPr>
        <p:blipFill rotWithShape="1">
          <a:blip r:embed="rId3">
            <a:alphaModFix/>
          </a:blip>
          <a:srcRect b="13096" l="28451" r="24011" t="30085"/>
          <a:stretch/>
        </p:blipFill>
        <p:spPr>
          <a:xfrm>
            <a:off x="4608875" y="73750"/>
            <a:ext cx="3318374" cy="2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63d15db7ba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50" y="2066350"/>
            <a:ext cx="3125050" cy="28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63d15db7ba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550" y="2811425"/>
            <a:ext cx="5087625" cy="15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63d15db7ba_0_16"/>
          <p:cNvSpPr txBox="1"/>
          <p:nvPr/>
        </p:nvSpPr>
        <p:spPr>
          <a:xfrm>
            <a:off x="193575" y="1606988"/>
            <a:ext cx="530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data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g263d15db7ba_0_16"/>
          <p:cNvSpPr txBox="1"/>
          <p:nvPr/>
        </p:nvSpPr>
        <p:spPr>
          <a:xfrm>
            <a:off x="3816150" y="2202300"/>
            <a:ext cx="29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</a:t>
            </a:r>
            <a:endParaRPr sz="1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301a268c8_1_15"/>
          <p:cNvSpPr txBox="1"/>
          <p:nvPr>
            <p:ph type="title"/>
          </p:nvPr>
        </p:nvSpPr>
        <p:spPr>
          <a:xfrm>
            <a:off x="2464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SCREENSHOTS</a:t>
            </a:r>
            <a:endParaRPr b="1"/>
          </a:p>
        </p:txBody>
      </p:sp>
      <p:sp>
        <p:nvSpPr>
          <p:cNvPr id="334" name="Google Shape;334;g2e301a268c8_1_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g2e301a268c8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2925"/>
            <a:ext cx="9144000" cy="40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2e301a268c8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210950"/>
            <a:ext cx="8839200" cy="462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311700" y="62225"/>
            <a:ext cx="8246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702"/>
              <a:buNone/>
            </a:pPr>
            <a:r>
              <a:rPr lang="en"/>
              <a:t>                          </a:t>
            </a:r>
            <a:r>
              <a:rPr b="1" lang="en"/>
              <a:t>  </a:t>
            </a:r>
            <a:r>
              <a:rPr b="1" lang="en" sz="2688" u="sng"/>
              <a:t>CONTENTS</a:t>
            </a:r>
            <a:endParaRPr b="1" sz="2688" u="sng"/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263075" y="645725"/>
            <a:ext cx="85206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WITH EXISTING SYSTEM 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APPROACH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STACK USED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DIAGRAM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 DIAGRAM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MODEL DESCRIPTION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ENHANCEMENT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124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1212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212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2e301a268c8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200" cy="46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2e301a268c8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2e301a268c8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2e301a268c8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7500" cy="41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e301a268c8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169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e301a268c8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500" y="152400"/>
            <a:ext cx="4335098" cy="478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"/>
          <p:cNvSpPr txBox="1"/>
          <p:nvPr>
            <p:ph type="title"/>
          </p:nvPr>
        </p:nvSpPr>
        <p:spPr>
          <a:xfrm>
            <a:off x="3882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9290"/>
              <a:buNone/>
            </a:pPr>
            <a:r>
              <a:rPr lang="en"/>
              <a:t>                   </a:t>
            </a:r>
            <a:r>
              <a:rPr b="1" lang="en"/>
              <a:t>     </a:t>
            </a:r>
            <a:r>
              <a:rPr b="1" lang="en" sz="3133">
                <a:latin typeface="Times New Roman"/>
                <a:ea typeface="Times New Roman"/>
                <a:cs typeface="Times New Roman"/>
                <a:sym typeface="Times New Roman"/>
              </a:rPr>
              <a:t> Future Aspects</a:t>
            </a:r>
            <a:endParaRPr b="1" sz="3133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14"/>
          <p:cNvSpPr txBox="1"/>
          <p:nvPr>
            <p:ph idx="1" type="body"/>
          </p:nvPr>
        </p:nvSpPr>
        <p:spPr>
          <a:xfrm>
            <a:off x="0" y="966675"/>
            <a:ext cx="8520600" cy="4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Interview Scheduling: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an automated interview scheduling system that aligns with both student and recruiter availability, streamlining the interview coordination process.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Alumni Network: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 an alumni network integration to provide students with mentorship opportunities and insights into career paths, adding value to their placement journey.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Learning Resources: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 personalized learning resources based on student profiles, helping them improve their skills and readiness for placements.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3" name="Google Shape;373;p14"/>
          <p:cNvSpPr txBox="1"/>
          <p:nvPr/>
        </p:nvSpPr>
        <p:spPr>
          <a:xfrm>
            <a:off x="1444700" y="709025"/>
            <a:ext cx="59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                                CONCLUSION</a:t>
            </a:r>
            <a:endParaRPr b="1"/>
          </a:p>
        </p:txBody>
      </p:sp>
      <p:sp>
        <p:nvSpPr>
          <p:cNvPr id="379" name="Google Shape;379;p15"/>
          <p:cNvSpPr txBox="1"/>
          <p:nvPr>
            <p:ph idx="1" type="body"/>
          </p:nvPr>
        </p:nvSpPr>
        <p:spPr>
          <a:xfrm>
            <a:off x="50150" y="572700"/>
            <a:ext cx="8520600" cy="4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marks a paradigm shift in campus placements. With predictive analytics, seamless communication, and user-centric design, we are poised to redefine the future of placements. Generally the TPO’s of the Colleges has to face a lot of problems in management of the Students information. This all information has to be managed manually. So, there is a need to develop  a system that can solve the mentioned problem. This system comes with just that solution.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success of this project is anchored in adaptability, innovation, and empowering all stakeholders for enduring impact.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301a268c8_1_0"/>
          <p:cNvSpPr txBox="1"/>
          <p:nvPr>
            <p:ph type="title"/>
          </p:nvPr>
        </p:nvSpPr>
        <p:spPr>
          <a:xfrm>
            <a:off x="1268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5" name="Google Shape;385;g2e301a268c8_1_0"/>
          <p:cNvSpPr txBox="1"/>
          <p:nvPr>
            <p:ph idx="1" type="body"/>
          </p:nvPr>
        </p:nvSpPr>
        <p:spPr>
          <a:xfrm>
            <a:off x="263175" y="50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Irene Treesa Jose , Daibin Raju, Jeebu Abraham Aniyankunju, Joel James, Mereen Thomas Vadakkel B.Tech , Department of CSE, SJCET Palai, Kerala, India.International Journal of Innovative Science and Research Technology ISSN No:-2456-2165 Volume 5, Issue:5 May – 2020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[2]Shreyas Harinath, Aksha Prasad, Suma H and Suraksha, A. Student Placement Prediction using Machine Learning,International Research Journal of Engineering and Technology (IRJIET) Volume : 06, Issue: 04 April 2019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Vaibhavi Bele, Shweta Pingle, Anuja Wanwe, Ashwini Vibhandik “Training and Placement Cell” International Journal for Research in Applied Science &amp; Engineering Technology (IJRASET) ISSN: 2321-9653; IC Value: 45.98; SJ Impact Factor: 7.429 Volume 9 Issue 7 July 2021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Shubhangi Chaware, Kishor Kshirsagar, Gajanan Bankar, Pranay Ramtekkar, Bhagyesh Lautre “Web Based Information System for Training and Recruitment at Industry” 2020 IJCRT | Volume 8, Issue 3 March 2020 | ISSN: 2320-2882.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Spoorthi M.S, Kavana v, Koushik M.N, Veena M “A review on placement management system” International Journal of Creative Research Thoughts (IJCRT) ISSN: 2320-2882, volume-9 Issue-7, July 2021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          	           	           	                          	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"/>
          <p:cNvSpPr txBox="1"/>
          <p:nvPr>
            <p:ph idx="1" type="body"/>
          </p:nvPr>
        </p:nvSpPr>
        <p:spPr>
          <a:xfrm>
            <a:off x="1896900" y="2145525"/>
            <a:ext cx="694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66021"/>
              <a:buNone/>
            </a:pPr>
            <a:r>
              <a:rPr lang="en"/>
              <a:t>                              </a:t>
            </a:r>
            <a:r>
              <a:rPr lang="en" sz="6816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" sz="6816">
                <a:latin typeface="Times New Roman"/>
                <a:ea typeface="Times New Roman"/>
                <a:cs typeface="Times New Roman"/>
                <a:sym typeface="Times New Roman"/>
              </a:rPr>
              <a:t> THANK-YOU</a:t>
            </a:r>
            <a:endParaRPr b="1" sz="681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/>
        </p:nvSpPr>
        <p:spPr>
          <a:xfrm>
            <a:off x="1957600" y="326275"/>
            <a:ext cx="4683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 WITH EXISTING CAMPUS </a:t>
            </a:r>
            <a:r>
              <a:rPr b="1" i="0" lang="en" sz="1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RECRUITM</a:t>
            </a:r>
            <a:r>
              <a:rPr b="1" lang="en" sz="1900" u="sng">
                <a:latin typeface="Times New Roman"/>
                <a:ea typeface="Times New Roman"/>
                <a:cs typeface="Times New Roman"/>
                <a:sym typeface="Times New Roman"/>
              </a:rPr>
              <a:t>ENT</a:t>
            </a:r>
            <a:r>
              <a:rPr b="1" i="0" lang="en" sz="1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SYSTEM</a:t>
            </a:r>
            <a:endParaRPr b="1" i="0" sz="19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362325" y="1716000"/>
            <a:ext cx="1497000" cy="212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B786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249C9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 b="34290" l="25311" r="22098" t="23717"/>
          <a:stretch/>
        </p:blipFill>
        <p:spPr>
          <a:xfrm>
            <a:off x="730225" y="1798700"/>
            <a:ext cx="778206" cy="676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3"/>
          <p:cNvSpPr txBox="1"/>
          <p:nvPr/>
        </p:nvSpPr>
        <p:spPr>
          <a:xfrm>
            <a:off x="463175" y="2513700"/>
            <a:ext cx="135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Involves a lot of Manual Paperwork and Administrative Overhead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2483313" y="1716000"/>
            <a:ext cx="1497000" cy="212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B786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249C9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4">
            <a:alphaModFix/>
          </a:blip>
          <a:srcRect b="22366" l="14761" r="13087" t="12345"/>
          <a:stretch/>
        </p:blipFill>
        <p:spPr>
          <a:xfrm>
            <a:off x="2914412" y="1784875"/>
            <a:ext cx="778200" cy="7042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3"/>
          <p:cNvSpPr txBox="1"/>
          <p:nvPr/>
        </p:nvSpPr>
        <p:spPr>
          <a:xfrm>
            <a:off x="2655800" y="2621400"/>
            <a:ext cx="129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Accessibility and Transparency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4646875" y="1668025"/>
            <a:ext cx="1497000" cy="212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D7E7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249C9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076925" y="1668025"/>
            <a:ext cx="1497000" cy="212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D7E7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249C9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5">
            <a:alphaModFix/>
          </a:blip>
          <a:srcRect b="11095" l="0" r="0" t="8903"/>
          <a:stretch/>
        </p:blipFill>
        <p:spPr>
          <a:xfrm>
            <a:off x="4955213" y="1784875"/>
            <a:ext cx="880313" cy="704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3"/>
          <p:cNvSpPr txBox="1"/>
          <p:nvPr/>
        </p:nvSpPr>
        <p:spPr>
          <a:xfrm>
            <a:off x="4747675" y="2688900"/>
            <a:ext cx="12954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Management Challenges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6">
            <a:alphaModFix/>
          </a:blip>
          <a:srcRect b="27566" l="16482" r="16435" t="11940"/>
          <a:stretch/>
        </p:blipFill>
        <p:spPr>
          <a:xfrm>
            <a:off x="7401125" y="1784875"/>
            <a:ext cx="880301" cy="793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2" name="Google Shape;82;p3"/>
          <p:cNvCxnSpPr/>
          <p:nvPr/>
        </p:nvCxnSpPr>
        <p:spPr>
          <a:xfrm rot="10800000">
            <a:off x="2907600" y="3617700"/>
            <a:ext cx="28800" cy="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3"/>
          <p:cNvSpPr txBox="1"/>
          <p:nvPr/>
        </p:nvSpPr>
        <p:spPr>
          <a:xfrm>
            <a:off x="7178075" y="2621400"/>
            <a:ext cx="14487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Inefficient Communication leading  to missed opportunities</a:t>
            </a:r>
            <a:endParaRPr b="0" i="0" sz="1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50550" y="0"/>
            <a:ext cx="87819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                                   OBJECTIVES</a:t>
            </a:r>
            <a:endParaRPr/>
          </a:p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35325" y="674700"/>
            <a:ext cx="9054000" cy="4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2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2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50">
              <a:solidFill>
                <a:srgbClr val="E5E0D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54454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50">
              <a:solidFill>
                <a:srgbClr val="E5E0D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308852" y="1242975"/>
            <a:ext cx="3558361" cy="924600"/>
            <a:chOff x="308852" y="1242975"/>
            <a:chExt cx="3558361" cy="924600"/>
          </a:xfrm>
        </p:grpSpPr>
        <p:cxnSp>
          <p:nvCxnSpPr>
            <p:cNvPr id="91" name="Google Shape;91;p4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2" name="Google Shape;92;p4"/>
            <p:cNvSpPr txBox="1"/>
            <p:nvPr/>
          </p:nvSpPr>
          <p:spPr>
            <a:xfrm>
              <a:off x="308852" y="1242975"/>
              <a:ext cx="24426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Streamline administrative tasks</a:t>
              </a:r>
              <a:endParaRPr b="1" i="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9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To reduce the administrative burden on placement coordinators &amp; staff, the project aims to automate various aspects of the placement process, such as job posting,application management, and interview scheduling.</a:t>
              </a:r>
              <a:endParaRPr b="1" i="0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p4"/>
          <p:cNvGrpSpPr/>
          <p:nvPr/>
        </p:nvGrpSpPr>
        <p:grpSpPr>
          <a:xfrm>
            <a:off x="308838" y="2646125"/>
            <a:ext cx="3263100" cy="924600"/>
            <a:chOff x="308838" y="2646125"/>
            <a:chExt cx="3263100" cy="924600"/>
          </a:xfrm>
        </p:grpSpPr>
        <p:cxnSp>
          <p:nvCxnSpPr>
            <p:cNvPr id="94" name="Google Shape;94;p4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5" name="Google Shape;95;p4"/>
            <p:cNvSpPr txBox="1"/>
            <p:nvPr/>
          </p:nvSpPr>
          <p:spPr>
            <a:xfrm>
              <a:off x="308838" y="26461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Enhance placement success rates</a:t>
              </a:r>
              <a:endParaRPr b="1" i="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9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The project aims to increase the overall success rate of student placements by ensuring that students are matched with jobs that align closely with their skills and career goals.</a:t>
              </a:r>
              <a:endParaRPr b="1" i="0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6" name="Google Shape;96;p4"/>
          <p:cNvGrpSpPr/>
          <p:nvPr/>
        </p:nvGrpSpPr>
        <p:grpSpPr>
          <a:xfrm>
            <a:off x="4669688" y="3508125"/>
            <a:ext cx="4150800" cy="924600"/>
            <a:chOff x="4657738" y="3508150"/>
            <a:chExt cx="4150800" cy="924600"/>
          </a:xfrm>
        </p:grpSpPr>
        <p:cxnSp>
          <p:nvCxnSpPr>
            <p:cNvPr id="97" name="Google Shape;97;p4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8" name="Google Shape;98;p4"/>
            <p:cNvSpPr txBox="1"/>
            <p:nvPr/>
          </p:nvSpPr>
          <p:spPr>
            <a:xfrm>
              <a:off x="6684538" y="350815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Enable Data-Driven Decision Making</a:t>
              </a:r>
              <a:endParaRPr b="1" i="0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9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The project provides institutions with advanced data analytics and reporting tools, allowing them to make data-driven decisions, refine placement strategies, and identify trends for continuous improvement.</a:t>
              </a:r>
              <a:endParaRPr b="1" i="0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9" name="Google Shape;99;p4"/>
          <p:cNvGrpSpPr/>
          <p:nvPr/>
        </p:nvGrpSpPr>
        <p:grpSpPr>
          <a:xfrm>
            <a:off x="5209838" y="1242975"/>
            <a:ext cx="3610650" cy="924600"/>
            <a:chOff x="5209838" y="1242975"/>
            <a:chExt cx="3610650" cy="924600"/>
          </a:xfrm>
        </p:grpSpPr>
        <p:sp>
          <p:nvSpPr>
            <p:cNvPr id="100" name="Google Shape;100;p4"/>
            <p:cNvSpPr txBox="1"/>
            <p:nvPr/>
          </p:nvSpPr>
          <p:spPr>
            <a:xfrm>
              <a:off x="669648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Bridging the Education-Employment Gap</a:t>
              </a:r>
              <a:endParaRPr b="1" i="0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9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bridge the gap between education and employment, ensuring that students are better prepared for their careers and that employers can access a pool of well-matched candidates.</a:t>
              </a:r>
              <a:endParaRPr b="1" i="0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1" name="Google Shape;101;p4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2" name="Google Shape;102;p4"/>
          <p:cNvGrpSpPr/>
          <p:nvPr/>
        </p:nvGrpSpPr>
        <p:grpSpPr>
          <a:xfrm>
            <a:off x="5610288" y="2317325"/>
            <a:ext cx="3222150" cy="924600"/>
            <a:chOff x="5610288" y="2317325"/>
            <a:chExt cx="3222150" cy="924600"/>
          </a:xfrm>
        </p:grpSpPr>
        <p:cxnSp>
          <p:nvCxnSpPr>
            <p:cNvPr id="103" name="Google Shape;103;p4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04" name="Google Shape;104;p4"/>
            <p:cNvSpPr txBox="1"/>
            <p:nvPr/>
          </p:nvSpPr>
          <p:spPr>
            <a:xfrm>
              <a:off x="6708438" y="23173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Enhance student readiness</a:t>
              </a:r>
              <a:endParaRPr b="1" i="0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10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By offering features such as mock tests, and skill development resources, the project aims to better prepare students for job placements.</a:t>
              </a:r>
              <a:endParaRPr b="1" i="0" sz="1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2601237" y="654951"/>
            <a:ext cx="3922200" cy="3915924"/>
            <a:chOff x="2610906" y="610653"/>
            <a:chExt cx="3922200" cy="3922200"/>
          </a:xfrm>
        </p:grpSpPr>
        <p:sp>
          <p:nvSpPr>
            <p:cNvPr id="106" name="Google Shape;106;p4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                            SOLUTION APPROACH</a:t>
            </a:r>
            <a:endParaRPr/>
          </a:p>
        </p:txBody>
      </p:sp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26750" y="572700"/>
            <a:ext cx="8832300" cy="4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2" name="Google Shape;132;p5"/>
          <p:cNvGrpSpPr/>
          <p:nvPr/>
        </p:nvGrpSpPr>
        <p:grpSpPr>
          <a:xfrm>
            <a:off x="4498541" y="1622667"/>
            <a:ext cx="2604522" cy="2460300"/>
            <a:chOff x="6254516" y="1318142"/>
            <a:chExt cx="2604522" cy="2460300"/>
          </a:xfrm>
        </p:grpSpPr>
        <p:sp>
          <p:nvSpPr>
            <p:cNvPr id="133" name="Google Shape;133;p5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249C9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i="0" sz="900" u="none" cap="none" strike="noStrike">
                <a:solidFill>
                  <a:srgbClr val="249C9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5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Real-time notifications</a:t>
              </a:r>
              <a:endParaRPr b="1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5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chemeClr val="lt2"/>
                  </a:highlight>
                  <a:latin typeface="Roboto"/>
                  <a:ea typeface="Roboto"/>
                  <a:cs typeface="Roboto"/>
                  <a:sym typeface="Roboto"/>
                </a:rPr>
                <a:t>Enable automated real-time notifications to keep users informed about job openings, application statuses, interview invitations, and important deadlines.</a:t>
              </a:r>
              <a:endParaRPr b="1" i="0" sz="80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3073542" y="1459367"/>
            <a:ext cx="2617548" cy="2460300"/>
            <a:chOff x="4748392" y="1318142"/>
            <a:chExt cx="2617548" cy="2460300"/>
          </a:xfrm>
        </p:grpSpPr>
        <p:sp>
          <p:nvSpPr>
            <p:cNvPr id="138" name="Google Shape;138;p5"/>
            <p:cNvSpPr/>
            <p:nvPr/>
          </p:nvSpPr>
          <p:spPr>
            <a:xfrm rot="2700000">
              <a:off x="5733742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1F887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i="0" sz="900" u="none" cap="none" strike="noStrike">
                <a:solidFill>
                  <a:srgbClr val="1F887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5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Efficient Job Posting &amp; Application</a:t>
              </a:r>
              <a:endParaRPr b="1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5"/>
            <p:cNvSpPr txBox="1"/>
            <p:nvPr/>
          </p:nvSpPr>
          <p:spPr>
            <a:xfrm rot="-2700000">
              <a:off x="5295260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1"/>
                  </a:solidFill>
                  <a:highlight>
                    <a:schemeClr val="lt2"/>
                  </a:highlight>
                  <a:latin typeface="Roboto"/>
                  <a:ea typeface="Roboto"/>
                  <a:cs typeface="Roboto"/>
                  <a:sym typeface="Roboto"/>
                </a:rPr>
                <a:t>Enable employers to post job vacancies online and facilitate students' online application processes, reducing paperwork and manual effort.</a:t>
              </a:r>
              <a:endParaRPr b="1" i="0" sz="20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5"/>
          <p:cNvGrpSpPr/>
          <p:nvPr/>
        </p:nvGrpSpPr>
        <p:grpSpPr>
          <a:xfrm>
            <a:off x="1600137" y="1318142"/>
            <a:ext cx="2604523" cy="2460300"/>
            <a:chOff x="3269750" y="1318142"/>
            <a:chExt cx="2604523" cy="2460300"/>
          </a:xfrm>
        </p:grpSpPr>
        <p:sp>
          <p:nvSpPr>
            <p:cNvPr id="143" name="Google Shape;143;p5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i="0" sz="900" u="none" cap="none" strike="noStrike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5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User-Friendly Interface</a:t>
              </a:r>
              <a:endParaRPr b="1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5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chemeClr val="lt2"/>
                  </a:highlight>
                  <a:latin typeface="Roboto"/>
                  <a:ea typeface="Roboto"/>
                  <a:cs typeface="Roboto"/>
                  <a:sym typeface="Roboto"/>
                </a:rPr>
                <a:t>Create an intuitive and user-friendly interface accessible to cater to a diverse user base</a:t>
              </a:r>
              <a:endParaRPr b="1" i="0" sz="80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" name="Google Shape;147;p5"/>
          <p:cNvGrpSpPr/>
          <p:nvPr/>
        </p:nvGrpSpPr>
        <p:grpSpPr>
          <a:xfrm>
            <a:off x="6254525" y="1767842"/>
            <a:ext cx="2604523" cy="2460300"/>
            <a:chOff x="1776625" y="1318142"/>
            <a:chExt cx="2604523" cy="2460300"/>
          </a:xfrm>
        </p:grpSpPr>
        <p:grpSp>
          <p:nvGrpSpPr>
            <p:cNvPr id="148" name="Google Shape;148;p5"/>
            <p:cNvGrpSpPr/>
            <p:nvPr/>
          </p:nvGrpSpPr>
          <p:grpSpPr>
            <a:xfrm>
              <a:off x="1776625" y="1318142"/>
              <a:ext cx="2604523" cy="2460300"/>
              <a:chOff x="1776625" y="1318142"/>
              <a:chExt cx="2604523" cy="2460300"/>
            </a:xfrm>
          </p:grpSpPr>
          <p:sp>
            <p:nvSpPr>
              <p:cNvPr id="149" name="Google Shape;149;p5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" sz="110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Predictive Intelligence Model</a:t>
                </a:r>
                <a:endParaRPr b="1" i="0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1" name="Google Shape;151;p5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chemeClr val="dk1"/>
                    </a:solidFill>
                    <a:highlight>
                      <a:schemeClr val="lt2"/>
                    </a:highlight>
                    <a:latin typeface="Roboto"/>
                    <a:ea typeface="Roboto"/>
                    <a:cs typeface="Roboto"/>
                    <a:sym typeface="Roboto"/>
                  </a:rPr>
                  <a:t>Develop a robust predictive intelligence model using machine learning and data analytics to help students in bagging  job opportunities.</a:t>
                </a:r>
                <a:endParaRPr b="1" i="0" sz="700" u="none" cap="none" strike="noStrike">
                  <a:solidFill>
                    <a:schemeClr val="dk1"/>
                  </a:solidFill>
                  <a:highlight>
                    <a:schemeClr val="lt2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2" name="Google Shape;152;p5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i="0" sz="9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" name="Google Shape;153;p5"/>
          <p:cNvGrpSpPr/>
          <p:nvPr/>
        </p:nvGrpSpPr>
        <p:grpSpPr>
          <a:xfrm>
            <a:off x="145759" y="1168242"/>
            <a:ext cx="2604522" cy="2460300"/>
            <a:chOff x="284959" y="1318142"/>
            <a:chExt cx="2604522" cy="2460300"/>
          </a:xfrm>
        </p:grpSpPr>
        <p:sp>
          <p:nvSpPr>
            <p:cNvPr id="154" name="Google Shape;154;p5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900" u="none" cap="none" strike="noStrik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5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Requirement analysis</a:t>
              </a:r>
              <a:endParaRPr b="1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5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chemeClr val="dk1"/>
                  </a:solidFill>
                  <a:highlight>
                    <a:schemeClr val="lt2"/>
                  </a:highlight>
                  <a:latin typeface="Roboto"/>
                  <a:ea typeface="Roboto"/>
                  <a:cs typeface="Roboto"/>
                  <a:sym typeface="Roboto"/>
                </a:rPr>
                <a:t>Conduct a comprehensive analysis of the specific needs and requirements of educational institutions, students, and employers in the placement process.</a:t>
              </a:r>
              <a:endParaRPr b="0" i="0" sz="70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6"/>
          <p:cNvGrpSpPr/>
          <p:nvPr/>
        </p:nvGrpSpPr>
        <p:grpSpPr>
          <a:xfrm>
            <a:off x="2445919" y="617157"/>
            <a:ext cx="4021492" cy="3795441"/>
            <a:chOff x="2902488" y="902232"/>
            <a:chExt cx="3339000" cy="3339000"/>
          </a:xfrm>
        </p:grpSpPr>
        <p:sp>
          <p:nvSpPr>
            <p:cNvPr id="163" name="Google Shape;163;p6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21577108" name="adj1"/>
                <a:gd fmla="val 16214886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6"/>
          <p:cNvGrpSpPr/>
          <p:nvPr/>
        </p:nvGrpSpPr>
        <p:grpSpPr>
          <a:xfrm>
            <a:off x="3613388" y="1663807"/>
            <a:ext cx="1815900" cy="1815900"/>
            <a:chOff x="3664038" y="1663782"/>
            <a:chExt cx="1815900" cy="1815900"/>
          </a:xfrm>
        </p:grpSpPr>
        <p:sp>
          <p:nvSpPr>
            <p:cNvPr id="166" name="Google Shape;166;p6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KEY FEATURES </a:t>
              </a:r>
              <a:endParaRPr b="1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" name="Google Shape;168;p6"/>
          <p:cNvGrpSpPr/>
          <p:nvPr/>
        </p:nvGrpSpPr>
        <p:grpSpPr>
          <a:xfrm>
            <a:off x="4037690" y="253079"/>
            <a:ext cx="1068600" cy="1068600"/>
            <a:chOff x="2859873" y="853971"/>
            <a:chExt cx="1068600" cy="1068600"/>
          </a:xfrm>
        </p:grpSpPr>
        <p:sp>
          <p:nvSpPr>
            <p:cNvPr id="169" name="Google Shape;169;p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 txBox="1"/>
            <p:nvPr/>
          </p:nvSpPr>
          <p:spPr>
            <a:xfrm>
              <a:off x="2967884" y="1022117"/>
              <a:ext cx="85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Student Profile Management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1" name="Google Shape;171;p6"/>
          <p:cNvGrpSpPr/>
          <p:nvPr/>
        </p:nvGrpSpPr>
        <p:grpSpPr>
          <a:xfrm>
            <a:off x="5964645" y="2819323"/>
            <a:ext cx="1068600" cy="1068600"/>
            <a:chOff x="5444398" y="3098603"/>
            <a:chExt cx="1068600" cy="1068600"/>
          </a:xfrm>
        </p:grpSpPr>
        <p:sp>
          <p:nvSpPr>
            <p:cNvPr id="172" name="Google Shape;172;p6"/>
            <p:cNvSpPr/>
            <p:nvPr/>
          </p:nvSpPr>
          <p:spPr>
            <a:xfrm>
              <a:off x="5444398" y="3098603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 txBox="1"/>
            <p:nvPr/>
          </p:nvSpPr>
          <p:spPr>
            <a:xfrm>
              <a:off x="5597404" y="3266755"/>
              <a:ext cx="8100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lang="en" sz="1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lacement Prediction </a:t>
              </a: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Model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4" name="Google Shape;174;p6"/>
          <p:cNvGrpSpPr/>
          <p:nvPr/>
        </p:nvGrpSpPr>
        <p:grpSpPr>
          <a:xfrm>
            <a:off x="2231770" y="1227250"/>
            <a:ext cx="1068600" cy="1068600"/>
            <a:chOff x="5214448" y="3234278"/>
            <a:chExt cx="1068600" cy="1068600"/>
          </a:xfrm>
        </p:grpSpPr>
        <p:sp>
          <p:nvSpPr>
            <p:cNvPr id="175" name="Google Shape;175;p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Multi User Access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>
            <a:off x="5742328" y="1130900"/>
            <a:ext cx="1068600" cy="1068600"/>
            <a:chOff x="5214448" y="3234278"/>
            <a:chExt cx="1068600" cy="1068600"/>
          </a:xfrm>
        </p:grpSpPr>
        <p:sp>
          <p:nvSpPr>
            <p:cNvPr id="178" name="Google Shape;178;p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Online Job Postings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0" name="Google Shape;180;p6"/>
          <p:cNvGrpSpPr/>
          <p:nvPr/>
        </p:nvGrpSpPr>
        <p:grpSpPr>
          <a:xfrm>
            <a:off x="3987045" y="3821825"/>
            <a:ext cx="1068600" cy="1068600"/>
            <a:chOff x="5214448" y="3234278"/>
            <a:chExt cx="1068600" cy="1068600"/>
          </a:xfrm>
        </p:grpSpPr>
        <p:sp>
          <p:nvSpPr>
            <p:cNvPr id="181" name="Google Shape;181;p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 txBox="1"/>
            <p:nvPr/>
          </p:nvSpPr>
          <p:spPr>
            <a:xfrm>
              <a:off x="5336241" y="3402428"/>
              <a:ext cx="8250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Real Time Notification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3" name="Google Shape;183;p6"/>
          <p:cNvGrpSpPr/>
          <p:nvPr/>
        </p:nvGrpSpPr>
        <p:grpSpPr>
          <a:xfrm>
            <a:off x="2062970" y="2900075"/>
            <a:ext cx="1068600" cy="1068600"/>
            <a:chOff x="5214448" y="3234278"/>
            <a:chExt cx="1068600" cy="1068600"/>
          </a:xfrm>
        </p:grpSpPr>
        <p:sp>
          <p:nvSpPr>
            <p:cNvPr id="184" name="Google Shape;184;p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 txBox="1"/>
            <p:nvPr/>
          </p:nvSpPr>
          <p:spPr>
            <a:xfrm>
              <a:off x="5317654" y="3402428"/>
              <a:ext cx="8622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Analytics and Reporting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>
            <p:ph idx="4294967295" type="body"/>
          </p:nvPr>
        </p:nvSpPr>
        <p:spPr>
          <a:xfrm>
            <a:off x="260475" y="947550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277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977"/>
          </a:p>
        </p:txBody>
      </p:sp>
      <p:grpSp>
        <p:nvGrpSpPr>
          <p:cNvPr id="191" name="Google Shape;191;p7"/>
          <p:cNvGrpSpPr/>
          <p:nvPr/>
        </p:nvGrpSpPr>
        <p:grpSpPr>
          <a:xfrm>
            <a:off x="4193013" y="1001101"/>
            <a:ext cx="3679200" cy="3135433"/>
            <a:chOff x="4192863" y="1002150"/>
            <a:chExt cx="3679200" cy="3139200"/>
          </a:xfrm>
        </p:grpSpPr>
        <p:sp>
          <p:nvSpPr>
            <p:cNvPr id="192" name="Google Shape;192;p7"/>
            <p:cNvSpPr/>
            <p:nvPr/>
          </p:nvSpPr>
          <p:spPr>
            <a:xfrm>
              <a:off x="4192863" y="1002150"/>
              <a:ext cx="3679200" cy="31392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7"/>
            <p:cNvSpPr txBox="1"/>
            <p:nvPr/>
          </p:nvSpPr>
          <p:spPr>
            <a:xfrm>
              <a:off x="5395150" y="2142743"/>
              <a:ext cx="2221200" cy="8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" sz="19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TECHNOLOGY STACK USED</a:t>
              </a:r>
              <a:endParaRPr b="0" i="0" sz="1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94" name="Google Shape;194;p7"/>
          <p:cNvGrpSpPr/>
          <p:nvPr/>
        </p:nvGrpSpPr>
        <p:grpSpPr>
          <a:xfrm>
            <a:off x="3216519" y="1000959"/>
            <a:ext cx="1944600" cy="1569600"/>
            <a:chOff x="3216519" y="1002150"/>
            <a:chExt cx="1944600" cy="1569600"/>
          </a:xfrm>
        </p:grpSpPr>
        <p:sp>
          <p:nvSpPr>
            <p:cNvPr id="195" name="Google Shape;195;p7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 txBox="1"/>
            <p:nvPr/>
          </p:nvSpPr>
          <p:spPr>
            <a:xfrm>
              <a:off x="3461163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Backend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7"/>
            <p:cNvSpPr txBox="1"/>
            <p:nvPr/>
          </p:nvSpPr>
          <p:spPr>
            <a:xfrm>
              <a:off x="3387600" y="1307520"/>
              <a:ext cx="14517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Python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lang="en" sz="1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Django</a:t>
              </a:r>
              <a:endPara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lang="en" sz="1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JavaScript</a:t>
              </a:r>
              <a:endPara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98" name="Google Shape;198;p7"/>
          <p:cNvGrpSpPr/>
          <p:nvPr/>
        </p:nvGrpSpPr>
        <p:grpSpPr>
          <a:xfrm>
            <a:off x="1276688" y="1000959"/>
            <a:ext cx="1944600" cy="1569600"/>
            <a:chOff x="1271925" y="1002150"/>
            <a:chExt cx="1944600" cy="1569600"/>
          </a:xfrm>
        </p:grpSpPr>
        <p:sp>
          <p:nvSpPr>
            <p:cNvPr id="199" name="Google Shape;199;p7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 txBox="1"/>
            <p:nvPr/>
          </p:nvSpPr>
          <p:spPr>
            <a:xfrm>
              <a:off x="1496688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 </a:t>
              </a:r>
              <a:endParaRPr b="0" i="0" sz="13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1380763" y="160510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HTML 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921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CSS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921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lang="en" sz="1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Bootstrap</a:t>
              </a:r>
              <a:endParaRPr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921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JAVASCRIPT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02" name="Google Shape;202;p7"/>
          <p:cNvGrpSpPr/>
          <p:nvPr/>
        </p:nvGrpSpPr>
        <p:grpSpPr>
          <a:xfrm>
            <a:off x="1276688" y="2566988"/>
            <a:ext cx="1944600" cy="1569600"/>
            <a:chOff x="1271925" y="2571750"/>
            <a:chExt cx="1944600" cy="1569600"/>
          </a:xfrm>
        </p:grpSpPr>
        <p:sp>
          <p:nvSpPr>
            <p:cNvPr id="203" name="Google Shape;203;p7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1496688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Database</a:t>
              </a:r>
              <a:endParaRPr b="1" i="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imes New Roman"/>
                <a:buChar char="●"/>
              </a:pPr>
              <a:r>
                <a:rPr b="1" lang="en" sz="1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SQLite</a:t>
              </a:r>
              <a:endParaRPr b="1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imes New Roman"/>
                <a:buChar char="●"/>
              </a:pPr>
              <a:r>
                <a:rPr b="1" lang="en" sz="1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SQL</a:t>
              </a:r>
              <a:endParaRPr b="1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5" name="Google Shape;205;p7"/>
            <p:cNvSpPr txBox="1"/>
            <p:nvPr/>
          </p:nvSpPr>
          <p:spPr>
            <a:xfrm>
              <a:off x="1362038" y="3274238"/>
              <a:ext cx="17265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06" name="Google Shape;206;p7"/>
          <p:cNvGrpSpPr/>
          <p:nvPr/>
        </p:nvGrpSpPr>
        <p:grpSpPr>
          <a:xfrm>
            <a:off x="3216519" y="2566988"/>
            <a:ext cx="1944600" cy="1569600"/>
            <a:chOff x="3216519" y="2571750"/>
            <a:chExt cx="1944600" cy="1569600"/>
          </a:xfrm>
        </p:grpSpPr>
        <p:sp>
          <p:nvSpPr>
            <p:cNvPr id="207" name="Google Shape;207;p7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 txBox="1"/>
            <p:nvPr/>
          </p:nvSpPr>
          <p:spPr>
            <a:xfrm>
              <a:off x="3461163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Learning and Data Analysis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3461163" y="327422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Pandas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Numpy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Scikit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Char char="●"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Matplotlib</a:t>
              </a:r>
              <a:endParaRPr b="0" i="0" sz="1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3053468" y="2405696"/>
            <a:ext cx="334125" cy="334078"/>
            <a:chOff x="3157188" y="909150"/>
            <a:chExt cx="470400" cy="470400"/>
          </a:xfrm>
        </p:grpSpPr>
        <p:sp>
          <p:nvSpPr>
            <p:cNvPr id="211" name="Google Shape;211;p7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7302e8cf1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650" y="739275"/>
            <a:ext cx="5682051" cy="426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7302e8cf12_0_0"/>
          <p:cNvSpPr txBox="1"/>
          <p:nvPr/>
        </p:nvSpPr>
        <p:spPr>
          <a:xfrm>
            <a:off x="2445575" y="106775"/>
            <a:ext cx="48039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ARCHTECTURE</a:t>
            </a:r>
            <a:endParaRPr sz="26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e309fb4a1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000" y="668925"/>
            <a:ext cx="5513201" cy="41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e309fb4a19_1_0"/>
          <p:cNvSpPr txBox="1"/>
          <p:nvPr/>
        </p:nvSpPr>
        <p:spPr>
          <a:xfrm>
            <a:off x="1271325" y="223225"/>
            <a:ext cx="6754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DATA FLOW DIAGRAM</a:t>
            </a:r>
            <a:endParaRPr b="1" sz="22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